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4" r:id="rId5"/>
    <p:sldId id="265" r:id="rId6"/>
    <p:sldId id="260" r:id="rId7"/>
    <p:sldId id="261" r:id="rId8"/>
    <p:sldId id="266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5"/>
    <p:restoredTop sz="96281"/>
  </p:normalViewPr>
  <p:slideViewPr>
    <p:cSldViewPr snapToGrid="0">
      <p:cViewPr varScale="1">
        <p:scale>
          <a:sx n="83" d="100"/>
          <a:sy n="83" d="100"/>
        </p:scale>
        <p:origin x="240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7C7D-2B56-2698-2392-CE24CA612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757E6-0FCE-7881-441A-2FDF73344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8ED9A-3D32-C6C3-4198-DFBDB21F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2475E-70EC-A2C5-72F3-9FB422B0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5A112-5357-0236-4AEC-BE62D0A8A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9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0501-411C-E325-A0C6-B168D4D81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D20C8-3855-441F-247D-6E5997D1E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DFBF9-87A4-F2BF-0992-CF1EC2DA2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A0F6-7B77-518C-80B3-FA9476B0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B4E37-503C-3919-4FE9-395A58E9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9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0FA1EF-0E48-C4DC-BAF8-F085CD312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E76B6C-7A60-D831-6653-363145C3B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DA70C-8656-F674-E326-7B620C70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41135-0F20-5180-D223-F57B0BB1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95523-38C1-31C9-50D3-9A1A709E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5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784E5-13F2-85BA-42B0-4A87DD6D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13E7F-6766-0F9B-71D6-DF1DFD141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1307-3B3F-53F7-AA19-41428673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C2C8B-85D7-0E05-788E-2EA9B622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21BC6-C281-6B14-C002-D4FC8C0DC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3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AE5D8-64FA-1FEC-8A74-D2B39A80C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C341D-D884-84F0-9CAE-C33A3F234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385FA-1FDB-ABCB-12EC-569A38FF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CE52-B95C-B593-9474-0F089D35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CE370-6539-AD28-E05F-ED70BA3CB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4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5EDEB-8A3E-A6D0-29D2-15795377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7924C-2E6D-2C82-D129-9EF5C149B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7974C-7D9C-1EA0-93B2-B37636A35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1A528-43D3-9D8D-6EE4-D0ECEA41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E7F9A-9538-A895-B5FC-609AF77B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4FA15-8B11-B949-7A58-FFCF147A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DFEF-2765-35A6-27D4-6E5CF5307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B3207-2C3C-87C8-273A-EB2F00979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CB737-D20C-046C-4F61-D0E6BF941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0D341-0BA1-6446-EB35-D3DE321E3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A47AD-D6E6-C379-7CDC-0F74C1676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66D46B-1D8C-43C9-8479-2CCE612F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3A7DC-4B24-5CA0-9A30-682694D7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60BF2-D929-DA1E-A62F-201F7427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1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96C7-C7E6-7F30-2F67-E0B7B631B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6FF9D-F33E-B829-3702-C9B9C958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4F352-8A57-AB93-136E-D8A818AE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A8422-59FE-27E5-EC1E-6EF80927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9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4C96FF-83E1-AC19-81D9-37F23E399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680EF-5804-CBDA-251C-62A1A6DDF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6D6CE-B802-4006-C067-7C6ECC3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FACFB-2840-7282-AD2B-EC3046B4E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A6179-E7BA-8B82-7332-BAB758014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84FE1-1E49-8B76-A301-85059A0F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DBF0D-AAAE-9E05-5D31-8F59CC4C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63AAC-4C4B-AD6A-9743-8C364BB5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78AE0-1DC5-7A1C-1737-790AEF49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2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56AA-FCCA-70B1-48E4-0FBF3CD8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12BC6D-493A-3C9E-9FB3-A02C91DD48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6E840-5A8B-2115-65CA-14DACB6BE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A3867-02B3-5D3A-8290-F182EA917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8BBBD-DB85-C54F-5BC6-D65FB9186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C002E-9861-4D08-EAC2-4B2B0E31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0AE882-CC97-C7B7-EB5C-31145A67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C6590-E0BB-91E6-5605-6BDBFE0C6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5A098-F428-0AB0-4333-4B6744EB8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ECCE4-8614-CB4E-B1D3-90539A6B8873}" type="datetimeFigureOut">
              <a:rPr lang="en-US" smtClean="0"/>
              <a:t>12/18/23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20CF4-5E04-6BF5-669C-FCB78B29F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D1C18-E95F-2D42-4043-C58E41ED4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25DBA-700E-D440-9A07-16510179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4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7A26-83B8-D302-95FA-F076919A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457200"/>
            <a:ext cx="11567160" cy="1493520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4800" dirty="0">
                <a:latin typeface="Helvetica" pitchFamily="2" charset="0"/>
              </a:rPr>
              <a:t>NJ 50X30 Building Electrification Webinar</a:t>
            </a:r>
            <a:br>
              <a:rPr lang="en-US" sz="4800" dirty="0">
                <a:latin typeface="Helvetica" pitchFamily="2" charset="0"/>
              </a:rPr>
            </a:br>
            <a:r>
              <a:rPr lang="en-US" sz="4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Complications in Townhouses</a:t>
            </a:r>
            <a:endParaRPr lang="en-US" sz="4800" dirty="0">
              <a:latin typeface="Helvetica" pitchFamily="2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FB1A587-CF5B-50BB-A541-1FBCBFD869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469" t="11789" r="30066"/>
          <a:stretch/>
        </p:blipFill>
        <p:spPr>
          <a:xfrm>
            <a:off x="8045600" y="2776654"/>
            <a:ext cx="2603072" cy="34412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A4E59-1767-952A-D30E-6FB9E2184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76654"/>
            <a:ext cx="6040514" cy="382486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elvetica" pitchFamily="2" charset="0"/>
              </a:rPr>
              <a:t>Robert Morrow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Retired history professor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Helvetica" pitchFamily="2" charset="0"/>
              </a:rPr>
              <a:t>Member of Citizens Climate Lobby</a:t>
            </a:r>
          </a:p>
        </p:txBody>
      </p:sp>
    </p:spTree>
    <p:extLst>
      <p:ext uri="{BB962C8B-B14F-4D97-AF65-F5344CB8AC3E}">
        <p14:creationId xmlns:p14="http://schemas.microsoft.com/office/powerpoint/2010/main" val="516188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108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Lessons for Condominiums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805160" cy="4486275"/>
          </a:xfrm>
        </p:spPr>
        <p:txBody>
          <a:bodyPr anchor="ctr" anchorCtr="0">
            <a:normAutofit fontScale="92500"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Contractor must carefully consider the architecture of the home before bidding and installing</a:t>
            </a:r>
          </a:p>
          <a:p>
            <a:pPr marL="0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Problems of electrical supply can be unexpected</a:t>
            </a:r>
          </a:p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Perhaps, additional subsidies from the federal or state governments will be necessary to help out condominium homeowners</a:t>
            </a:r>
          </a:p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… and remember to consult the experts, like </a:t>
            </a:r>
            <a:r>
              <a:rPr lang="en-US" sz="3600">
                <a:latin typeface="Helvetica" pitchFamily="2" charset="0"/>
              </a:rPr>
              <a:t>the Millers</a:t>
            </a:r>
            <a:endParaRPr lang="en-US" sz="3600" dirty="0">
              <a:latin typeface="Helvetica" pitchFamily="2" charset="0"/>
            </a:endParaRPr>
          </a:p>
          <a:p>
            <a:pPr marL="0">
              <a:spcBef>
                <a:spcPts val="600"/>
              </a:spcBef>
              <a:spcAft>
                <a:spcPts val="1800"/>
              </a:spcAft>
            </a:pPr>
            <a:endParaRPr lang="en-US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9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Our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Purchased last spring</a:t>
            </a:r>
          </a:p>
          <a:p>
            <a:pPr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Hoped to create a model electrified home</a:t>
            </a:r>
          </a:p>
          <a:p>
            <a:pPr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Elkridge in Red Bank</a:t>
            </a:r>
          </a:p>
          <a:p>
            <a:pPr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Condominium townhouses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3343C7-0674-7610-C93F-F448EF7177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6014204" y="1270516"/>
            <a:ext cx="6140767" cy="4605575"/>
          </a:xfrm>
        </p:spPr>
      </p:pic>
    </p:spTree>
    <p:extLst>
      <p:ext uri="{BB962C8B-B14F-4D97-AF65-F5344CB8AC3E}">
        <p14:creationId xmlns:p14="http://schemas.microsoft.com/office/powerpoint/2010/main" val="3893297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E6876A-FEF9-81AA-EAAE-6B1221078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542" y="1301292"/>
            <a:ext cx="4595941" cy="4976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Overview of my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10805160" cy="3186112"/>
          </a:xfrm>
        </p:spPr>
        <p:txBody>
          <a:bodyPr>
            <a:normAutofit/>
          </a:bodyPr>
          <a:lstStyle/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First steps: EV, electric panel,</a:t>
            </a:r>
            <a:br>
              <a:rPr lang="en-US" sz="3600" dirty="0">
                <a:latin typeface="Helvetica" pitchFamily="2" charset="0"/>
              </a:rPr>
            </a:br>
            <a:r>
              <a:rPr lang="en-US" sz="3600" dirty="0">
                <a:latin typeface="Helvetica" pitchFamily="2" charset="0"/>
              </a:rPr>
              <a:t>car charger</a:t>
            </a:r>
          </a:p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A tight envelope: insulation, </a:t>
            </a:r>
            <a:br>
              <a:rPr lang="en-US" sz="3600" dirty="0">
                <a:latin typeface="Helvetica" pitchFamily="2" charset="0"/>
              </a:rPr>
            </a:br>
            <a:r>
              <a:rPr lang="en-US" sz="3600" dirty="0">
                <a:latin typeface="Helvetica" pitchFamily="2" charset="0"/>
              </a:rPr>
              <a:t>new window</a:t>
            </a:r>
          </a:p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Heat pumps</a:t>
            </a:r>
          </a:p>
        </p:txBody>
      </p:sp>
    </p:spTree>
    <p:extLst>
      <p:ext uri="{BB962C8B-B14F-4D97-AF65-F5344CB8AC3E}">
        <p14:creationId xmlns:p14="http://schemas.microsoft.com/office/powerpoint/2010/main" val="82695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First Steps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007B7-FD3E-B373-9A8A-FA63CD421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789" y="1638275"/>
            <a:ext cx="3822915" cy="28671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805160" cy="4283392"/>
          </a:xfrm>
        </p:spPr>
        <p:txBody>
          <a:bodyPr>
            <a:normAutofit/>
          </a:bodyPr>
          <a:lstStyle/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EV: 2023 Chevrolet Bolt EUV</a:t>
            </a:r>
          </a:p>
          <a:p>
            <a:pPr marL="288608" lvl="1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New electric panel and EV charger</a:t>
            </a:r>
          </a:p>
          <a:p>
            <a:pPr marL="745808" lvl="2" indent="-242888">
              <a:spcBef>
                <a:spcPts val="600"/>
              </a:spcBef>
              <a:spcAft>
                <a:spcPts val="1800"/>
              </a:spcAft>
            </a:pPr>
            <a:r>
              <a:rPr lang="en-US" sz="3200" dirty="0">
                <a:latin typeface="Helvetica" pitchFamily="2" charset="0"/>
              </a:rPr>
              <a:t>Lesson: charge at home =&gt; forget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range anxiety</a:t>
            </a:r>
          </a:p>
          <a:p>
            <a:pPr marL="745808" lvl="2" indent="-242888">
              <a:spcBef>
                <a:spcPts val="600"/>
              </a:spcBef>
              <a:spcAft>
                <a:spcPts val="1800"/>
              </a:spcAft>
            </a:pPr>
            <a:r>
              <a:rPr lang="en-US" sz="3200" dirty="0">
                <a:latin typeface="Helvetica" pitchFamily="2" charset="0"/>
              </a:rPr>
              <a:t>Needed 200 amps, but couldn’t get it</a:t>
            </a:r>
          </a:p>
          <a:p>
            <a:pPr marL="288608" lvl="1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Problems of condo electric lines</a:t>
            </a:r>
          </a:p>
        </p:txBody>
      </p:sp>
    </p:spTree>
    <p:extLst>
      <p:ext uri="{BB962C8B-B14F-4D97-AF65-F5344CB8AC3E}">
        <p14:creationId xmlns:p14="http://schemas.microsoft.com/office/powerpoint/2010/main" val="1413582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A Tight Envelope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805160" cy="4283392"/>
          </a:xfrm>
        </p:spPr>
        <p:txBody>
          <a:bodyPr>
            <a:normAutofit/>
          </a:bodyPr>
          <a:lstStyle/>
          <a:p>
            <a:pPr marL="0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Start with home energy audit</a:t>
            </a:r>
          </a:p>
          <a:p>
            <a:pPr marL="0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Windows even before the audit</a:t>
            </a:r>
          </a:p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Attic insulation and foundation</a:t>
            </a:r>
            <a:br>
              <a:rPr lang="en-US" sz="3600" dirty="0">
                <a:latin typeface="Helvetica" pitchFamily="2" charset="0"/>
              </a:rPr>
            </a:br>
            <a:r>
              <a:rPr lang="en-US" sz="3600" dirty="0">
                <a:latin typeface="Helvetica" pitchFamily="2" charset="0"/>
              </a:rPr>
              <a:t>sealing</a:t>
            </a:r>
          </a:p>
          <a:p>
            <a:pPr marL="0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Result: subtle, no drafts</a:t>
            </a:r>
          </a:p>
          <a:p>
            <a:pPr marL="457200" lvl="1">
              <a:spcBef>
                <a:spcPts val="600"/>
              </a:spcBef>
              <a:spcAft>
                <a:spcPts val="1800"/>
              </a:spcAft>
            </a:pPr>
            <a:r>
              <a:rPr lang="en-US" sz="3200" dirty="0">
                <a:latin typeface="Helvetica" pitchFamily="2" charset="0"/>
              </a:rPr>
              <a:t>Post test showed substantial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B03E2-9D62-2FD1-26E6-3FEB6F221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03948" y="974402"/>
            <a:ext cx="4874217" cy="36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7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108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Heat Pumps: Getting 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805160" cy="4486275"/>
          </a:xfrm>
        </p:spPr>
        <p:txBody>
          <a:bodyPr>
            <a:normAutofit fontScale="92500" lnSpcReduction="10000"/>
          </a:bodyPr>
          <a:lstStyle/>
          <a:p>
            <a:pPr marL="288608" indent="-242888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Townhouse on 3 floors—two zone</a:t>
            </a:r>
            <a:br>
              <a:rPr lang="en-US" sz="3600" dirty="0">
                <a:latin typeface="Helvetica" pitchFamily="2" charset="0"/>
              </a:rPr>
            </a:br>
            <a:r>
              <a:rPr lang="en-US" sz="3600" dirty="0">
                <a:latin typeface="Helvetica" pitchFamily="2" charset="0"/>
              </a:rPr>
              <a:t>HVAC system</a:t>
            </a:r>
          </a:p>
          <a:p>
            <a:pPr marL="288608" indent="-242888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Got quotes from 5 contractors</a:t>
            </a:r>
          </a:p>
          <a:p>
            <a:pPr marL="288608" indent="-242888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I insisted on a heat pumps only system</a:t>
            </a:r>
          </a:p>
          <a:p>
            <a:pPr marL="288608" indent="-242888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Only Arctic Air in Old Bridge did not</a:t>
            </a:r>
            <a:br>
              <a:rPr lang="en-US" sz="3600" dirty="0">
                <a:latin typeface="Helvetica" pitchFamily="2" charset="0"/>
              </a:rPr>
            </a:br>
            <a:r>
              <a:rPr lang="en-US" sz="3600" dirty="0">
                <a:latin typeface="Helvetica" pitchFamily="2" charset="0"/>
              </a:rPr>
              <a:t>advise against  it</a:t>
            </a:r>
          </a:p>
          <a:p>
            <a:pPr marL="288608" indent="-242888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Sales rep proposed Mitsubishi ducted heat pumps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76F11-D6B2-E123-7462-7DD3C0E1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30382" y="1227352"/>
            <a:ext cx="4370522" cy="32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39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108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Heat Pumps: 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805160" cy="4486275"/>
          </a:xfrm>
        </p:spPr>
        <p:txBody>
          <a:bodyPr>
            <a:normAutofit/>
          </a:bodyPr>
          <a:lstStyle/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300" dirty="0">
                <a:latin typeface="Helvetica" pitchFamily="2" charset="0"/>
              </a:rPr>
              <a:t>Installation of 2 condensers, 2 air</a:t>
            </a:r>
            <a:br>
              <a:rPr lang="en-US" sz="3300" dirty="0">
                <a:latin typeface="Helvetica" pitchFamily="2" charset="0"/>
              </a:rPr>
            </a:br>
            <a:r>
              <a:rPr lang="en-US" sz="3300" dirty="0">
                <a:latin typeface="Helvetica" pitchFamily="2" charset="0"/>
              </a:rPr>
              <a:t>handlers</a:t>
            </a:r>
          </a:p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300" dirty="0">
                <a:latin typeface="Helvetica" pitchFamily="2" charset="0"/>
              </a:rPr>
              <a:t>1 air handler had defective part</a:t>
            </a:r>
          </a:p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300" dirty="0">
                <a:latin typeface="Helvetica" pitchFamily="2" charset="0"/>
              </a:rPr>
              <a:t>Also installed a Load Control Module</a:t>
            </a:r>
          </a:p>
          <a:p>
            <a:pPr marL="288608" indent="-242888">
              <a:spcBef>
                <a:spcPts val="600"/>
              </a:spcBef>
              <a:spcAft>
                <a:spcPts val="1800"/>
              </a:spcAft>
            </a:pPr>
            <a:r>
              <a:rPr lang="en-US" sz="3300" dirty="0">
                <a:latin typeface="Helvetica" pitchFamily="2" charset="0"/>
              </a:rPr>
              <a:t>0% 10-year loan from National</a:t>
            </a:r>
            <a:br>
              <a:rPr lang="en-US" sz="3300" dirty="0">
                <a:latin typeface="Helvetica" pitchFamily="2" charset="0"/>
              </a:rPr>
            </a:br>
            <a:r>
              <a:rPr lang="en-US" sz="3300" dirty="0">
                <a:latin typeface="Helvetica" pitchFamily="2" charset="0"/>
              </a:rPr>
              <a:t>Energy Improvement Fund</a:t>
            </a:r>
          </a:p>
          <a:p>
            <a:pPr marL="0">
              <a:spcBef>
                <a:spcPts val="600"/>
              </a:spcBef>
              <a:spcAft>
                <a:spcPts val="1800"/>
              </a:spcAft>
            </a:pPr>
            <a:endParaRPr lang="en-US" sz="3600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631F0-407E-85A2-0E83-FE7AFE94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81900" y="1834689"/>
            <a:ext cx="5013702" cy="37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00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108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Heat Pumps: Big Problem with </a:t>
            </a:r>
            <a:r>
              <a:rPr lang="en-US" dirty="0" err="1">
                <a:latin typeface="Helvetica" pitchFamily="2" charset="0"/>
              </a:rPr>
              <a:t>HoA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9"/>
            <a:ext cx="10805160" cy="173831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Refrigerant lines couldn’t follow gas lines</a:t>
            </a:r>
          </a:p>
          <a:p>
            <a:pPr marL="0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Installers drilled through wall, covered exterior lines</a:t>
            </a:r>
            <a:endParaRPr lang="en-US" sz="2800" dirty="0">
              <a:latin typeface="Helvetica" pitchFamily="2" charset="0"/>
            </a:endParaRPr>
          </a:p>
          <a:p>
            <a:pPr marL="0" indent="0">
              <a:spcBef>
                <a:spcPts val="600"/>
              </a:spcBef>
              <a:spcAft>
                <a:spcPts val="1800"/>
              </a:spcAft>
              <a:buNone/>
            </a:pPr>
            <a:endParaRPr lang="en-US" sz="3600" dirty="0"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DC86F-6DF1-DFCF-55A6-5C72074EC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865" y="3261471"/>
            <a:ext cx="6649935" cy="32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15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5386-48BE-4A87-2EC8-E5CB4654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1080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Heat Pumps: Big Problem with </a:t>
            </a:r>
            <a:r>
              <a:rPr lang="en-US" dirty="0" err="1">
                <a:latin typeface="Helvetica" pitchFamily="2" charset="0"/>
              </a:rPr>
              <a:t>HoA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AE530-DB44-772B-2159-624EF491A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0805160" cy="4486275"/>
          </a:xfrm>
        </p:spPr>
        <p:txBody>
          <a:bodyPr>
            <a:normAutofit/>
          </a:bodyPr>
          <a:lstStyle/>
          <a:p>
            <a:pPr marL="0">
              <a:spcBef>
                <a:spcPts val="600"/>
              </a:spcBef>
              <a:spcAft>
                <a:spcPts val="1800"/>
              </a:spcAft>
            </a:pPr>
            <a:r>
              <a:rPr lang="en-US" sz="3600" dirty="0" err="1">
                <a:latin typeface="Helvetica" pitchFamily="2" charset="0"/>
              </a:rPr>
              <a:t>HoA</a:t>
            </a:r>
            <a:r>
              <a:rPr lang="en-US" sz="3600" dirty="0">
                <a:latin typeface="Helvetica" pitchFamily="2" charset="0"/>
              </a:rPr>
              <a:t> Property Manager was shocked &amp; furious</a:t>
            </a:r>
          </a:p>
          <a:p>
            <a:pPr marL="0">
              <a:spcBef>
                <a:spcPts val="600"/>
              </a:spcBef>
              <a:spcAft>
                <a:spcPts val="1800"/>
              </a:spcAft>
            </a:pPr>
            <a:r>
              <a:rPr lang="en-US" sz="3600" dirty="0">
                <a:latin typeface="Helvetica" pitchFamily="2" charset="0"/>
              </a:rPr>
              <a:t>Board ordered:</a:t>
            </a:r>
          </a:p>
          <a:p>
            <a:pPr marL="457200" lvl="1">
              <a:spcBef>
                <a:spcPts val="600"/>
              </a:spcBef>
              <a:spcAft>
                <a:spcPts val="1800"/>
              </a:spcAft>
            </a:pPr>
            <a:r>
              <a:rPr lang="en-US" sz="3200" dirty="0">
                <a:latin typeface="Helvetica" pitchFamily="2" charset="0"/>
              </a:rPr>
              <a:t>Exterior line covers painted</a:t>
            </a:r>
          </a:p>
          <a:p>
            <a:pPr marL="457200" lvl="1">
              <a:spcBef>
                <a:spcPts val="600"/>
              </a:spcBef>
              <a:spcAft>
                <a:spcPts val="1800"/>
              </a:spcAft>
            </a:pPr>
            <a:r>
              <a:rPr lang="en-US" sz="3200" dirty="0">
                <a:latin typeface="Helvetica" pitchFamily="2" charset="0"/>
              </a:rPr>
              <a:t>Plantings to screen off condensers from public view</a:t>
            </a:r>
          </a:p>
          <a:p>
            <a:pPr marL="0">
              <a:spcBef>
                <a:spcPts val="600"/>
              </a:spcBef>
              <a:spcAft>
                <a:spcPts val="1800"/>
              </a:spcAft>
            </a:pPr>
            <a:endParaRPr lang="en-US" sz="3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5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4881</TotalTime>
  <Words>314</Words>
  <Application>Microsoft Macintosh PowerPoint</Application>
  <PresentationFormat>Widescreen</PresentationFormat>
  <Paragraphs>49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Office Theme</vt:lpstr>
      <vt:lpstr>NJ 50X30 Building Electrification Webinar Complications in Townhouses</vt:lpstr>
      <vt:lpstr>Our House</vt:lpstr>
      <vt:lpstr>Overview of my remarks</vt:lpstr>
      <vt:lpstr>First Steps</vt:lpstr>
      <vt:lpstr>A Tight Envelope</vt:lpstr>
      <vt:lpstr>Heat Pumps: Getting Quotes</vt:lpstr>
      <vt:lpstr>Heat Pumps: Installation</vt:lpstr>
      <vt:lpstr>Heat Pumps: Big Problem with HoA</vt:lpstr>
      <vt:lpstr>Heat Pumps: Big Problem with HoA</vt:lpstr>
      <vt:lpstr>Lessons for Condominiums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Morrow</dc:creator>
  <cp:lastModifiedBy>Robert Morrow</cp:lastModifiedBy>
  <cp:revision>16</cp:revision>
  <dcterms:created xsi:type="dcterms:W3CDTF">2023-12-15T18:15:11Z</dcterms:created>
  <dcterms:modified xsi:type="dcterms:W3CDTF">2023-12-21T23:51:26Z</dcterms:modified>
</cp:coreProperties>
</file>